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5" r:id="rId3"/>
    <p:sldId id="260" r:id="rId4"/>
    <p:sldId id="261" r:id="rId5"/>
    <p:sldId id="262" r:id="rId6"/>
    <p:sldId id="263" r:id="rId7"/>
    <p:sldId id="266" r:id="rId8"/>
    <p:sldId id="264" r:id="rId9"/>
    <p:sldId id="258"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4EB"/>
    <a:srgbClr val="406976"/>
    <a:srgbClr val="FCFAF6"/>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p:normalViewPr>
  <p:slideViewPr>
    <p:cSldViewPr snapToGrid="0">
      <p:cViewPr varScale="1">
        <p:scale>
          <a:sx n="86" d="100"/>
          <a:sy n="86" d="100"/>
        </p:scale>
        <p:origin x="5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dgm:t>
        <a:bodyPr/>
        <a:lstStyle/>
        <a:p>
          <a:r>
            <a:rPr lang="en-IN" b="1" dirty="0"/>
            <a:t>Enter Doctor type and Doctor area</a:t>
          </a:r>
          <a:endParaRPr lang="en-US" b="1" dirty="0"/>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nchor="ctr"/>
        <a:lstStyle/>
        <a:p>
          <a:endParaRPr lang="en-US" b="1" dirty="0"/>
        </a:p>
      </dgm:t>
    </dgm:pt>
    <dgm:pt modelId="{53742231-981F-480A-940F-203EC2F7423F}">
      <dgm:prSet/>
      <dgm:spPr/>
      <dgm:t>
        <a:bodyPr/>
        <a:lstStyle/>
        <a:p>
          <a:pPr>
            <a:defRPr cap="all"/>
          </a:pPr>
          <a:r>
            <a:rPr lang="en-IN" b="1" dirty="0"/>
            <a:t>Data fetching request to the backend</a:t>
          </a:r>
          <a:endParaRPr lang="en-US" b="1" dirty="0"/>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endParaRPr lang="en-US" b="1" dirty="0"/>
        </a:p>
      </dgm:t>
    </dgm:pt>
    <dgm:pt modelId="{9EF41CC5-EF3B-4A6D-8229-3F1333EADFB3}">
      <dgm:prSet/>
      <dgm:spPr/>
      <dgm:t>
        <a:bodyPr/>
        <a:lstStyle/>
        <a:p>
          <a:pPr>
            <a:defRPr cap="all"/>
          </a:pPr>
          <a:r>
            <a:rPr lang="en-IN" b="1" dirty="0"/>
            <a:t>Data fetching from Database</a:t>
          </a:r>
          <a:endParaRPr lang="en-US" b="1" dirty="0"/>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pt>
    <dgm:pt modelId="{2B6EB8C6-EF46-48DE-B433-54EE5EA5066D}" type="pres">
      <dgm:prSet presAssocID="{8AA20905-3954-474B-A606-562BCA026DC1}" presName="Name0" presStyleCnt="0">
        <dgm:presLayoutVars>
          <dgm:dir/>
          <dgm:resizeHandles val="exact"/>
        </dgm:presLayoutVars>
      </dgm:prSet>
      <dgm:spPr/>
    </dgm:pt>
    <dgm:pt modelId="{D3B471AF-71AB-49D3-80CD-0D662C1C875F}" type="pres">
      <dgm:prSet presAssocID="{DC13AB6D-DEA2-4CBB-AC69-1EF1A6AD1512}" presName="node" presStyleLbl="node1" presStyleIdx="0" presStyleCnt="3">
        <dgm:presLayoutVars>
          <dgm:bulletEnabled val="1"/>
        </dgm:presLayoutVars>
      </dgm:prSet>
      <dgm:spPr/>
    </dgm:pt>
    <dgm:pt modelId="{A33218A1-2DC5-4005-9D90-2A9BB58CB246}" type="pres">
      <dgm:prSet presAssocID="{9C64CC83-643C-4E12-8F97-BC19DC031190}" presName="sibTrans" presStyleLbl="sibTrans2D1" presStyleIdx="0" presStyleCnt="2" custLinFactNeighborX="5990" custLinFactNeighborY="-61884"/>
      <dgm:spPr/>
    </dgm:pt>
    <dgm:pt modelId="{F9F63C6B-DCAB-4007-84C2-5E1A33185841}" type="pres">
      <dgm:prSet presAssocID="{9C64CC83-643C-4E12-8F97-BC19DC031190}" presName="connectorText" presStyleLbl="sibTrans2D1" presStyleIdx="0" presStyleCnt="2"/>
      <dgm:spPr/>
    </dgm:pt>
    <dgm:pt modelId="{EE6605E6-D751-4B31-8107-1D9DC66321BC}" type="pres">
      <dgm:prSet presAssocID="{53742231-981F-480A-940F-203EC2F7423F}" presName="node" presStyleLbl="node1" presStyleIdx="1" presStyleCnt="3">
        <dgm:presLayoutVars>
          <dgm:bulletEnabled val="1"/>
        </dgm:presLayoutVars>
      </dgm:prSet>
      <dgm:spPr/>
    </dgm:pt>
    <dgm:pt modelId="{BC7844BE-37B5-4581-B043-EDF635BD43D4}" type="pres">
      <dgm:prSet presAssocID="{EF449C32-A7AE-4099-9E9B-9E2F736A89CE}" presName="sibTrans" presStyleLbl="sibTrans2D1" presStyleIdx="1" presStyleCnt="2" custLinFactNeighborX="-9602" custLinFactNeighborY="-65736"/>
      <dgm:spPr/>
    </dgm:pt>
    <dgm:pt modelId="{58F62A92-DABB-43B5-ACC9-10BEB082A641}" type="pres">
      <dgm:prSet presAssocID="{EF449C32-A7AE-4099-9E9B-9E2F736A89CE}" presName="connectorText" presStyleLbl="sibTrans2D1" presStyleIdx="1" presStyleCnt="2"/>
      <dgm:spPr/>
    </dgm:pt>
    <dgm:pt modelId="{4F905D46-4FFB-4CAB-8A92-7975EFF4B2EE}" type="pres">
      <dgm:prSet presAssocID="{9EF41CC5-EF3B-4A6D-8229-3F1333EADFB3}" presName="node" presStyleLbl="node1" presStyleIdx="2" presStyleCnt="3">
        <dgm:presLayoutVars>
          <dgm:bulletEnabled val="1"/>
        </dgm:presLayoutVars>
      </dgm:prSet>
      <dgm:spPr/>
    </dgm:pt>
  </dgm:ptLst>
  <dgm:cxnLst>
    <dgm:cxn modelId="{5CD8A111-6249-4F63-8268-E6B58CA517FF}" type="presOf" srcId="{8AA20905-3954-474B-A606-562BCA026DC1}" destId="{2B6EB8C6-EF46-48DE-B433-54EE5EA5066D}" srcOrd="0" destOrd="0" presId="urn:microsoft.com/office/officeart/2005/8/layout/process1"/>
    <dgm:cxn modelId="{7D5B5D1C-34AF-4C04-91E2-19DEBBEB59E8}" type="presOf" srcId="{9C64CC83-643C-4E12-8F97-BC19DC031190}" destId="{F9F63C6B-DCAB-4007-84C2-5E1A33185841}" srcOrd="1" destOrd="0" presId="urn:microsoft.com/office/officeart/2005/8/layout/process1"/>
    <dgm:cxn modelId="{42756E31-C8B3-420A-899A-D715722E1536}" type="presOf" srcId="{EF449C32-A7AE-4099-9E9B-9E2F736A89CE}" destId="{BC7844BE-37B5-4581-B043-EDF635BD43D4}" srcOrd="0" destOrd="0" presId="urn:microsoft.com/office/officeart/2005/8/layout/process1"/>
    <dgm:cxn modelId="{916D503A-16FC-4787-9022-90311CCC3AE1}" type="presOf" srcId="{9C64CC83-643C-4E12-8F97-BC19DC031190}" destId="{A33218A1-2DC5-4005-9D90-2A9BB58CB246}" srcOrd="0" destOrd="0" presId="urn:microsoft.com/office/officeart/2005/8/layout/process1"/>
    <dgm:cxn modelId="{63C5257E-5E3B-4624-8107-C9FD299920A5}" type="presOf" srcId="{9EF41CC5-EF3B-4A6D-8229-3F1333EADFB3}" destId="{4F905D46-4FFB-4CAB-8A92-7975EFF4B2EE}" srcOrd="0" destOrd="0" presId="urn:microsoft.com/office/officeart/2005/8/layout/process1"/>
    <dgm:cxn modelId="{4B888393-351D-4489-90C9-5A68061AB236}" srcId="{8AA20905-3954-474B-A606-562BCA026DC1}" destId="{DC13AB6D-DEA2-4CBB-AC69-1EF1A6AD1512}" srcOrd="0" destOrd="0" parTransId="{2C752582-D9FF-4E04-A92F-827DB4BB5C48}" sibTransId="{9C64CC83-643C-4E12-8F97-BC19DC031190}"/>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D2E530C4-E1BC-4B8F-83F0-2C3038ECA4CE}" type="presOf" srcId="{EF449C32-A7AE-4099-9E9B-9E2F736A89CE}" destId="{58F62A92-DABB-43B5-ACC9-10BEB082A641}" srcOrd="1" destOrd="0" presId="urn:microsoft.com/office/officeart/2005/8/layout/process1"/>
    <dgm:cxn modelId="{393599C7-7D68-4BEE-8019-DE505C7485D9}" type="presOf" srcId="{53742231-981F-480A-940F-203EC2F7423F}" destId="{EE6605E6-D751-4B31-8107-1D9DC66321BC}" srcOrd="0" destOrd="0" presId="urn:microsoft.com/office/officeart/2005/8/layout/process1"/>
    <dgm:cxn modelId="{35114EFB-5821-48E5-892D-7E4DF60FB309}" type="presOf" srcId="{DC13AB6D-DEA2-4CBB-AC69-1EF1A6AD1512}" destId="{D3B471AF-71AB-49D3-80CD-0D662C1C875F}" srcOrd="0" destOrd="0" presId="urn:microsoft.com/office/officeart/2005/8/layout/process1"/>
    <dgm:cxn modelId="{F9F6BF0D-5333-4416-8A1C-EA3B6590349A}" type="presParOf" srcId="{2B6EB8C6-EF46-48DE-B433-54EE5EA5066D}" destId="{D3B471AF-71AB-49D3-80CD-0D662C1C875F}" srcOrd="0" destOrd="0" presId="urn:microsoft.com/office/officeart/2005/8/layout/process1"/>
    <dgm:cxn modelId="{68E8AB29-B8CB-4AA0-9EA4-76D2BDE29A16}" type="presParOf" srcId="{2B6EB8C6-EF46-48DE-B433-54EE5EA5066D}" destId="{A33218A1-2DC5-4005-9D90-2A9BB58CB246}" srcOrd="1" destOrd="0" presId="urn:microsoft.com/office/officeart/2005/8/layout/process1"/>
    <dgm:cxn modelId="{3AB656FF-B3B2-4AF6-A632-5AC7D6F52F5B}" type="presParOf" srcId="{A33218A1-2DC5-4005-9D90-2A9BB58CB246}" destId="{F9F63C6B-DCAB-4007-84C2-5E1A33185841}" srcOrd="0" destOrd="0" presId="urn:microsoft.com/office/officeart/2005/8/layout/process1"/>
    <dgm:cxn modelId="{4BA125CB-A953-492A-8D71-8F74684181AA}" type="presParOf" srcId="{2B6EB8C6-EF46-48DE-B433-54EE5EA5066D}" destId="{EE6605E6-D751-4B31-8107-1D9DC66321BC}" srcOrd="2" destOrd="0" presId="urn:microsoft.com/office/officeart/2005/8/layout/process1"/>
    <dgm:cxn modelId="{EED919B3-2D69-48B2-895E-3F5C39C331E7}" type="presParOf" srcId="{2B6EB8C6-EF46-48DE-B433-54EE5EA5066D}" destId="{BC7844BE-37B5-4581-B043-EDF635BD43D4}" srcOrd="3" destOrd="0" presId="urn:microsoft.com/office/officeart/2005/8/layout/process1"/>
    <dgm:cxn modelId="{DFDC4404-0B5F-4ACF-A1FA-687C94E7AFB6}" type="presParOf" srcId="{BC7844BE-37B5-4581-B043-EDF635BD43D4}" destId="{58F62A92-DABB-43B5-ACC9-10BEB082A641}" srcOrd="0" destOrd="0" presId="urn:microsoft.com/office/officeart/2005/8/layout/process1"/>
    <dgm:cxn modelId="{D93A4DE2-D99A-458C-A684-EBF6BB2D362E}" type="presParOf" srcId="{2B6EB8C6-EF46-48DE-B433-54EE5EA5066D}" destId="{4F905D46-4FFB-4CAB-8A92-7975EFF4B2EE}"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471AF-71AB-49D3-80CD-0D662C1C875F}">
      <dsp:nvSpPr>
        <dsp:cNvPr id="0" name=""/>
        <dsp:cNvSpPr/>
      </dsp:nvSpPr>
      <dsp:spPr>
        <a:xfrm>
          <a:off x="9099" y="805326"/>
          <a:ext cx="2719861" cy="1631917"/>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Enter Doctor type and Doctor area</a:t>
          </a:r>
          <a:endParaRPr lang="en-US" sz="2400" b="1" kern="1200" dirty="0"/>
        </a:p>
      </dsp:txBody>
      <dsp:txXfrm>
        <a:off x="56896" y="853123"/>
        <a:ext cx="2624267" cy="1536323"/>
      </dsp:txXfrm>
    </dsp:sp>
    <dsp:sp modelId="{A33218A1-2DC5-4005-9D90-2A9BB58CB246}">
      <dsp:nvSpPr>
        <dsp:cNvPr id="0" name=""/>
        <dsp:cNvSpPr/>
      </dsp:nvSpPr>
      <dsp:spPr>
        <a:xfrm>
          <a:off x="3035486" y="866599"/>
          <a:ext cx="576610" cy="67452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kern="1200" dirty="0"/>
        </a:p>
      </dsp:txBody>
      <dsp:txXfrm>
        <a:off x="3035486" y="1001504"/>
        <a:ext cx="403627" cy="404715"/>
      </dsp:txXfrm>
    </dsp:sp>
    <dsp:sp modelId="{EE6605E6-D751-4B31-8107-1D9DC66321BC}">
      <dsp:nvSpPr>
        <dsp:cNvPr id="0" name=""/>
        <dsp:cNvSpPr/>
      </dsp:nvSpPr>
      <dsp:spPr>
        <a:xfrm>
          <a:off x="3816906" y="805326"/>
          <a:ext cx="2719861" cy="1631917"/>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defRPr cap="all"/>
          </a:pPr>
          <a:r>
            <a:rPr lang="en-IN" sz="2400" b="1" kern="1200" dirty="0"/>
            <a:t>Data fetching request to the backend</a:t>
          </a:r>
          <a:endParaRPr lang="en-US" sz="2400" b="1" kern="1200" dirty="0"/>
        </a:p>
      </dsp:txBody>
      <dsp:txXfrm>
        <a:off x="3864703" y="853123"/>
        <a:ext cx="2624267" cy="1536323"/>
      </dsp:txXfrm>
    </dsp:sp>
    <dsp:sp modelId="{BC7844BE-37B5-4581-B043-EDF635BD43D4}">
      <dsp:nvSpPr>
        <dsp:cNvPr id="0" name=""/>
        <dsp:cNvSpPr/>
      </dsp:nvSpPr>
      <dsp:spPr>
        <a:xfrm>
          <a:off x="6753388" y="840616"/>
          <a:ext cx="576610" cy="67452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kern="1200" dirty="0"/>
        </a:p>
      </dsp:txBody>
      <dsp:txXfrm>
        <a:off x="6753388" y="975521"/>
        <a:ext cx="403627" cy="404715"/>
      </dsp:txXfrm>
    </dsp:sp>
    <dsp:sp modelId="{4F905D46-4FFB-4CAB-8A92-7975EFF4B2EE}">
      <dsp:nvSpPr>
        <dsp:cNvPr id="0" name=""/>
        <dsp:cNvSpPr/>
      </dsp:nvSpPr>
      <dsp:spPr>
        <a:xfrm>
          <a:off x="7624713" y="805326"/>
          <a:ext cx="2719861" cy="1631917"/>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defRPr cap="all"/>
          </a:pPr>
          <a:r>
            <a:rPr lang="en-IN" sz="2400" b="1" kern="1200" dirty="0"/>
            <a:t>Data fetching from Database</a:t>
          </a:r>
          <a:endParaRPr lang="en-US" sz="2400" b="1" kern="1200" dirty="0"/>
        </a:p>
      </dsp:txBody>
      <dsp:txXfrm>
        <a:off x="7672510" y="853123"/>
        <a:ext cx="2624267" cy="15363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6/14/2023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000webhost.co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12"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5.png"/><Relationship Id="rId5" Type="http://schemas.openxmlformats.org/officeDocument/2006/relationships/diagramData" Target="../diagrams/data1.xml"/><Relationship Id="rId10" Type="http://schemas.openxmlformats.org/officeDocument/2006/relationships/image" Target="../media/image14.png"/><Relationship Id="rId4" Type="http://schemas.microsoft.com/office/2007/relationships/hdphoto" Target="../media/hdphoto1.wdp"/><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pic>
        <p:nvPicPr>
          <p:cNvPr id="1026" name="Picture 2" descr="Global business network connection world map illustration 4413236 Vector  Art at Vecteezy">
            <a:extLst>
              <a:ext uri="{FF2B5EF4-FFF2-40B4-BE49-F238E27FC236}">
                <a16:creationId xmlns:a16="http://schemas.microsoft.com/office/drawing/2014/main" id="{4A6BD423-33F9-4FB3-984C-1BCF9B17A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273038" y="514906"/>
            <a:ext cx="9440034" cy="1143221"/>
          </a:xfrm>
        </p:spPr>
        <p:txBody>
          <a:bodyPr>
            <a:normAutofit/>
          </a:bodyPr>
          <a:lstStyle/>
          <a:p>
            <a:r>
              <a:rPr lang="en-US" sz="7200" dirty="0"/>
              <a:t>Doctor Search Website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273038" y="5339954"/>
            <a:ext cx="9440034" cy="1397951"/>
          </a:xfrm>
        </p:spPr>
        <p:txBody>
          <a:bodyPr>
            <a:normAutofit/>
          </a:bodyPr>
          <a:lstStyle/>
          <a:p>
            <a:r>
              <a:rPr lang="en-US" sz="2800" dirty="0"/>
              <a:t>Milind Rathore</a:t>
            </a:r>
          </a:p>
          <a:p>
            <a:r>
              <a:rPr lang="en-US" sz="2800" dirty="0"/>
              <a:t>Indian Institute of Technology Ropar</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lobal business network connection world map illustration 4413236 Vector  Art at Vecteezy">
            <a:extLst>
              <a:ext uri="{FF2B5EF4-FFF2-40B4-BE49-F238E27FC236}">
                <a16:creationId xmlns:a16="http://schemas.microsoft.com/office/drawing/2014/main" id="{A074FD99-52D3-9605-C2A7-77AC05696D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02E19D-7650-25FB-1199-A54FB802FFA9}"/>
              </a:ext>
            </a:extLst>
          </p:cNvPr>
          <p:cNvSpPr>
            <a:spLocks noGrp="1"/>
          </p:cNvSpPr>
          <p:nvPr>
            <p:ph type="title"/>
          </p:nvPr>
        </p:nvSpPr>
        <p:spPr/>
        <p:txBody>
          <a:bodyPr/>
          <a:lstStyle/>
          <a:p>
            <a:pPr algn="l"/>
            <a:r>
              <a:rPr lang="en-US" b="1" dirty="0">
                <a:solidFill>
                  <a:srgbClr val="F9F4EB"/>
                </a:solidFill>
              </a:rPr>
              <a:t>Backend</a:t>
            </a:r>
            <a:endParaRPr lang="en-IN" b="1" dirty="0">
              <a:solidFill>
                <a:srgbClr val="F9F4EB"/>
              </a:solidFill>
            </a:endParaRPr>
          </a:p>
        </p:txBody>
      </p:sp>
      <p:sp>
        <p:nvSpPr>
          <p:cNvPr id="3" name="Content Placeholder 2">
            <a:extLst>
              <a:ext uri="{FF2B5EF4-FFF2-40B4-BE49-F238E27FC236}">
                <a16:creationId xmlns:a16="http://schemas.microsoft.com/office/drawing/2014/main" id="{13558C0A-81DB-217C-4EA8-508630FB32EC}"/>
              </a:ext>
            </a:extLst>
          </p:cNvPr>
          <p:cNvSpPr>
            <a:spLocks noGrp="1"/>
          </p:cNvSpPr>
          <p:nvPr>
            <p:ph idx="1"/>
          </p:nvPr>
        </p:nvSpPr>
        <p:spPr>
          <a:xfrm>
            <a:off x="913795" y="2560836"/>
            <a:ext cx="10353762" cy="3714749"/>
          </a:xfrm>
        </p:spPr>
        <p:txBody>
          <a:bodyPr/>
          <a:lstStyle/>
          <a:p>
            <a:r>
              <a:rPr lang="en-US" b="1" dirty="0">
                <a:solidFill>
                  <a:srgbClr val="F9F4EB"/>
                </a:solidFill>
              </a:rPr>
              <a:t>PHP language is used to create WebService and jQuery for connecting with the frontend, allowing data exchange and interaction between the server and client sides of a web application. PHP serves as the server-side language, handling tasks such as processing requests, executing business logic, and interacting with databases. jQuery, on the other hand, is a JavaScript library that simplifies client-side scripting, making it easier to manipulate HTML elements, handle events, and perform asynchronous communication with the server using AJAX. Together, PHP and jQuery provide a robust and dynamic foundation for building responsive and interactive web services.</a:t>
            </a:r>
            <a:endParaRPr lang="en-IN" b="1" dirty="0">
              <a:solidFill>
                <a:srgbClr val="F9F4EB"/>
              </a:solidFill>
            </a:endParaRPr>
          </a:p>
        </p:txBody>
      </p:sp>
      <p:pic>
        <p:nvPicPr>
          <p:cNvPr id="2050" name="Picture 2" descr="html-css-js-php-jquery | Scriptcase Blog - Development, Web Design, Sales  and Digital Marketing">
            <a:extLst>
              <a:ext uri="{FF2B5EF4-FFF2-40B4-BE49-F238E27FC236}">
                <a16:creationId xmlns:a16="http://schemas.microsoft.com/office/drawing/2014/main" id="{754D03B1-45C9-407B-95D4-46634774D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2718" y="404630"/>
            <a:ext cx="5803903" cy="193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025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652D45-5406-6844-A33B-78F20A577966}"/>
              </a:ext>
            </a:extLst>
          </p:cNvPr>
          <p:cNvPicPr>
            <a:picLocks noChangeAspect="1"/>
          </p:cNvPicPr>
          <p:nvPr/>
        </p:nvPicPr>
        <p:blipFill>
          <a:blip r:embed="rId2"/>
          <a:stretch>
            <a:fillRect/>
          </a:stretch>
        </p:blipFill>
        <p:spPr>
          <a:xfrm>
            <a:off x="14287" y="0"/>
            <a:ext cx="12163425" cy="6858000"/>
          </a:xfrm>
          <a:prstGeom prst="rect">
            <a:avLst/>
          </a:prstGeom>
        </p:spPr>
      </p:pic>
      <p:sp>
        <p:nvSpPr>
          <p:cNvPr id="2" name="Title 1">
            <a:extLst>
              <a:ext uri="{FF2B5EF4-FFF2-40B4-BE49-F238E27FC236}">
                <a16:creationId xmlns:a16="http://schemas.microsoft.com/office/drawing/2014/main" id="{50EC6D63-DFDD-652A-ABA4-78BC1036F0FF}"/>
              </a:ext>
            </a:extLst>
          </p:cNvPr>
          <p:cNvSpPr>
            <a:spLocks noGrp="1"/>
          </p:cNvSpPr>
          <p:nvPr>
            <p:ph type="title"/>
          </p:nvPr>
        </p:nvSpPr>
        <p:spPr/>
        <p:txBody>
          <a:bodyPr/>
          <a:lstStyle/>
          <a:p>
            <a:r>
              <a:rPr lang="en-US" b="1" dirty="0">
                <a:solidFill>
                  <a:srgbClr val="F9F4EB"/>
                </a:solidFill>
              </a:rPr>
              <a:t>Database</a:t>
            </a:r>
            <a:endParaRPr lang="en-IN" b="1" dirty="0">
              <a:solidFill>
                <a:srgbClr val="F9F4EB"/>
              </a:solidFill>
            </a:endParaRPr>
          </a:p>
        </p:txBody>
      </p:sp>
      <p:sp>
        <p:nvSpPr>
          <p:cNvPr id="3" name="Content Placeholder 2">
            <a:extLst>
              <a:ext uri="{FF2B5EF4-FFF2-40B4-BE49-F238E27FC236}">
                <a16:creationId xmlns:a16="http://schemas.microsoft.com/office/drawing/2014/main" id="{262864D3-B616-2E33-4DD4-E24DD50F46D2}"/>
              </a:ext>
            </a:extLst>
          </p:cNvPr>
          <p:cNvSpPr>
            <a:spLocks noGrp="1"/>
          </p:cNvSpPr>
          <p:nvPr>
            <p:ph idx="1"/>
          </p:nvPr>
        </p:nvSpPr>
        <p:spPr/>
        <p:txBody>
          <a:bodyPr/>
          <a:lstStyle/>
          <a:p>
            <a:r>
              <a:rPr lang="en-US" b="1" dirty="0">
                <a:solidFill>
                  <a:srgbClr val="F9F4EB"/>
                </a:solidFill>
              </a:rPr>
              <a:t>MySql database is used to store the data of doctors, providing a reliable and efficient storage solution for organizing and managing information related to doctors. MySql is a popular open-source relational database management system that offers features such as data integrity, scalability, and robust performance. It allows for the creation of tables, defining relationships between them, and executing queries to retrieve, insert, update, and delete data. With MySql, the data of doctors can be securely stored, easily accessed, and efficiently manipulated, facilitating tasks such as searching for doctors, managing appointments, and maintaining accurate records.</a:t>
            </a:r>
            <a:endParaRPr lang="en-IN" b="1" dirty="0">
              <a:solidFill>
                <a:srgbClr val="F9F4EB"/>
              </a:solidFill>
            </a:endParaRPr>
          </a:p>
        </p:txBody>
      </p:sp>
    </p:spTree>
    <p:extLst>
      <p:ext uri="{BB962C8B-B14F-4D97-AF65-F5344CB8AC3E}">
        <p14:creationId xmlns:p14="http://schemas.microsoft.com/office/powerpoint/2010/main" val="2514920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89222F-84EE-46F2-EEE4-DE9A09181EEE}"/>
              </a:ext>
            </a:extLst>
          </p:cNvPr>
          <p:cNvPicPr>
            <a:picLocks noChangeAspect="1"/>
          </p:cNvPicPr>
          <p:nvPr/>
        </p:nvPicPr>
        <p:blipFill>
          <a:blip r:embed="rId2"/>
          <a:stretch>
            <a:fillRect/>
          </a:stretch>
        </p:blipFill>
        <p:spPr>
          <a:xfrm>
            <a:off x="14287" y="0"/>
            <a:ext cx="12163425" cy="6858000"/>
          </a:xfrm>
          <a:prstGeom prst="rect">
            <a:avLst/>
          </a:prstGeom>
        </p:spPr>
      </p:pic>
      <p:sp>
        <p:nvSpPr>
          <p:cNvPr id="2" name="Title 1">
            <a:extLst>
              <a:ext uri="{FF2B5EF4-FFF2-40B4-BE49-F238E27FC236}">
                <a16:creationId xmlns:a16="http://schemas.microsoft.com/office/drawing/2014/main" id="{C9368725-7A94-81CE-87EF-01AE02B01FC6}"/>
              </a:ext>
            </a:extLst>
          </p:cNvPr>
          <p:cNvSpPr>
            <a:spLocks noGrp="1"/>
          </p:cNvSpPr>
          <p:nvPr>
            <p:ph type="title"/>
          </p:nvPr>
        </p:nvSpPr>
        <p:spPr/>
        <p:txBody>
          <a:bodyPr/>
          <a:lstStyle/>
          <a:p>
            <a:r>
              <a:rPr lang="en-US" b="1" dirty="0">
                <a:solidFill>
                  <a:srgbClr val="F9F4EB"/>
                </a:solidFill>
              </a:rPr>
              <a:t>Hosting Platform</a:t>
            </a:r>
            <a:endParaRPr lang="en-IN" b="1" dirty="0">
              <a:solidFill>
                <a:srgbClr val="F9F4EB"/>
              </a:solidFill>
            </a:endParaRPr>
          </a:p>
        </p:txBody>
      </p:sp>
      <p:sp>
        <p:nvSpPr>
          <p:cNvPr id="3" name="Content Placeholder 2">
            <a:extLst>
              <a:ext uri="{FF2B5EF4-FFF2-40B4-BE49-F238E27FC236}">
                <a16:creationId xmlns:a16="http://schemas.microsoft.com/office/drawing/2014/main" id="{1401EC11-9176-9582-1383-53672D6069AE}"/>
              </a:ext>
            </a:extLst>
          </p:cNvPr>
          <p:cNvSpPr>
            <a:spLocks noGrp="1"/>
          </p:cNvSpPr>
          <p:nvPr>
            <p:ph idx="1"/>
          </p:nvPr>
        </p:nvSpPr>
        <p:spPr/>
        <p:txBody>
          <a:bodyPr/>
          <a:lstStyle/>
          <a:p>
            <a:r>
              <a:rPr lang="en-US" b="1" dirty="0">
                <a:solidFill>
                  <a:srgbClr val="F9F4EB"/>
                </a:solidFill>
              </a:rPr>
              <a:t>Hosting Platform – For public hosting, we have used the 000webhost.com platform. 000webhost.com is a popular web hosting service that provides free hosting plans, allowing users to host their websites and web applications without incurring any costs. It offers features such as ample disk space, bandwidth, and a user-friendly control panel for managing files, databases, and other hosting settings. With 000webhost.com, users can deploy their PHP-based web services and associated components, such as the MySQL database for storing doctor data, in a publicly accessible environment. It provides a convenient solution for hosting projects and making them available to users on the internet.</a:t>
            </a:r>
            <a:endParaRPr lang="en-IN" b="1" dirty="0">
              <a:solidFill>
                <a:srgbClr val="F9F4EB"/>
              </a:solidFill>
            </a:endParaRPr>
          </a:p>
        </p:txBody>
      </p:sp>
    </p:spTree>
    <p:extLst>
      <p:ext uri="{BB962C8B-B14F-4D97-AF65-F5344CB8AC3E}">
        <p14:creationId xmlns:p14="http://schemas.microsoft.com/office/powerpoint/2010/main" val="281885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lobal business network connection world map illustration 4413236 Vector  Art at Vecteezy">
            <a:extLst>
              <a:ext uri="{FF2B5EF4-FFF2-40B4-BE49-F238E27FC236}">
                <a16:creationId xmlns:a16="http://schemas.microsoft.com/office/drawing/2014/main" id="{9FEA9A56-CD9A-B8F7-A1F1-F7C1963315A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448998-A69F-9C06-2481-3988C26ABE13}"/>
              </a:ext>
            </a:extLst>
          </p:cNvPr>
          <p:cNvSpPr>
            <a:spLocks noGrp="1"/>
          </p:cNvSpPr>
          <p:nvPr>
            <p:ph type="title"/>
          </p:nvPr>
        </p:nvSpPr>
        <p:spPr/>
        <p:txBody>
          <a:bodyPr>
            <a:normAutofit fontScale="90000"/>
          </a:bodyPr>
          <a:lstStyle/>
          <a:p>
            <a:pPr algn="l"/>
            <a:r>
              <a:rPr lang="en-US" dirty="0">
                <a:solidFill>
                  <a:srgbClr val="F9F4EB"/>
                </a:solidFill>
              </a:rPr>
              <a:t>Task Name: </a:t>
            </a:r>
            <a:r>
              <a:rPr lang="en-US" b="0" i="0" dirty="0">
                <a:solidFill>
                  <a:srgbClr val="F9F4EB"/>
                </a:solidFill>
                <a:effectLst/>
              </a:rPr>
              <a:t>Develop a Doctor Search Website</a:t>
            </a:r>
            <a:endParaRPr lang="en-IN" dirty="0">
              <a:solidFill>
                <a:srgbClr val="F9F4EB"/>
              </a:solidFill>
            </a:endParaRPr>
          </a:p>
        </p:txBody>
      </p:sp>
      <p:sp>
        <p:nvSpPr>
          <p:cNvPr id="3" name="Content Placeholder 2">
            <a:extLst>
              <a:ext uri="{FF2B5EF4-FFF2-40B4-BE49-F238E27FC236}">
                <a16:creationId xmlns:a16="http://schemas.microsoft.com/office/drawing/2014/main" id="{3CE01A8E-F8C0-FDEF-630D-6FA7EB73D89B}"/>
              </a:ext>
            </a:extLst>
          </p:cNvPr>
          <p:cNvSpPr>
            <a:spLocks noGrp="1"/>
          </p:cNvSpPr>
          <p:nvPr>
            <p:ph idx="1"/>
          </p:nvPr>
        </p:nvSpPr>
        <p:spPr>
          <a:xfrm>
            <a:off x="913795" y="2076450"/>
            <a:ext cx="10353762" cy="4171950"/>
          </a:xfrm>
        </p:spPr>
        <p:txBody>
          <a:bodyPr>
            <a:normAutofit lnSpcReduction="10000"/>
          </a:bodyPr>
          <a:lstStyle/>
          <a:p>
            <a:r>
              <a:rPr lang="en-US" sz="3200" b="1" dirty="0">
                <a:solidFill>
                  <a:srgbClr val="F9F4EB"/>
                </a:solidFill>
              </a:rPr>
              <a:t>Task Description:</a:t>
            </a:r>
            <a:r>
              <a:rPr lang="en-US" dirty="0">
                <a:solidFill>
                  <a:srgbClr val="F9F4EB"/>
                </a:solidFill>
              </a:rPr>
              <a:t> </a:t>
            </a:r>
          </a:p>
          <a:p>
            <a:pPr marL="36900" indent="0">
              <a:buNone/>
            </a:pPr>
            <a:r>
              <a:rPr lang="en-US" b="0" i="0" dirty="0">
                <a:solidFill>
                  <a:srgbClr val="F9F4EB"/>
                </a:solidFill>
                <a:effectLst/>
              </a:rPr>
              <a:t>							In this task, we have to develop a Doctor Search Website. 								The objective of this task is to make you understand how to 							use Figma for designing web applications. How to export 								designs in HTML CSS using Locofy App. We will also 									create a doctors database and create web services to 									search  doctors. Finally we have to integrate web services 								with front end. At last step you have to deploy the running 								project on a web server. You can use </a:t>
            </a:r>
            <a:r>
              <a:rPr lang="en-US" b="0" i="0" dirty="0">
                <a:solidFill>
                  <a:srgbClr val="F9F4EB"/>
                </a:solidFill>
                <a:effectLst/>
                <a:hlinkClick r:id="rId4">
                  <a:extLst>
                    <a:ext uri="{A12FA001-AC4F-418D-AE19-62706E023703}">
                      <ahyp:hlinkClr xmlns:ahyp="http://schemas.microsoft.com/office/drawing/2018/hyperlinkcolor" val="tx"/>
                    </a:ext>
                  </a:extLst>
                </a:hlinkClick>
              </a:rPr>
              <a:t>000webhost.com</a:t>
            </a:r>
            <a:r>
              <a:rPr lang="en-US" b="0" i="0" dirty="0">
                <a:solidFill>
                  <a:srgbClr val="F9F4EB"/>
                </a:solidFill>
                <a:effectLst/>
              </a:rPr>
              <a:t> to 								create a Free Server.</a:t>
            </a:r>
            <a:endParaRPr lang="en-IN" dirty="0">
              <a:solidFill>
                <a:srgbClr val="F9F4EB"/>
              </a:solidFill>
            </a:endParaRPr>
          </a:p>
        </p:txBody>
      </p:sp>
    </p:spTree>
    <p:extLst>
      <p:ext uri="{BB962C8B-B14F-4D97-AF65-F5344CB8AC3E}">
        <p14:creationId xmlns:p14="http://schemas.microsoft.com/office/powerpoint/2010/main" val="112886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lobal business network connection world map illustration 4413236 Vector  Art at Vecteezy">
            <a:extLst>
              <a:ext uri="{FF2B5EF4-FFF2-40B4-BE49-F238E27FC236}">
                <a16:creationId xmlns:a16="http://schemas.microsoft.com/office/drawing/2014/main" id="{4311E5EB-3DE7-ECA7-803B-5C1C459CE2B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BF4B45-6DEB-255C-27F1-AD999D4AE9B4}"/>
              </a:ext>
            </a:extLst>
          </p:cNvPr>
          <p:cNvSpPr>
            <a:spLocks noGrp="1"/>
          </p:cNvSpPr>
          <p:nvPr>
            <p:ph type="title"/>
          </p:nvPr>
        </p:nvSpPr>
        <p:spPr/>
        <p:txBody>
          <a:bodyPr/>
          <a:lstStyle/>
          <a:p>
            <a:r>
              <a:rPr lang="en-US" dirty="0">
                <a:solidFill>
                  <a:srgbClr val="F9F4EB"/>
                </a:solidFill>
              </a:rPr>
              <a:t>Agenda</a:t>
            </a:r>
            <a:endParaRPr lang="en-IN" dirty="0">
              <a:solidFill>
                <a:srgbClr val="F9F4EB"/>
              </a:solidFill>
            </a:endParaRPr>
          </a:p>
        </p:txBody>
      </p:sp>
      <p:sp>
        <p:nvSpPr>
          <p:cNvPr id="3" name="Content Placeholder 2">
            <a:extLst>
              <a:ext uri="{FF2B5EF4-FFF2-40B4-BE49-F238E27FC236}">
                <a16:creationId xmlns:a16="http://schemas.microsoft.com/office/drawing/2014/main" id="{134936EB-1051-61EA-E121-E3A6AD0B6473}"/>
              </a:ext>
            </a:extLst>
          </p:cNvPr>
          <p:cNvSpPr>
            <a:spLocks noGrp="1"/>
          </p:cNvSpPr>
          <p:nvPr>
            <p:ph idx="1"/>
          </p:nvPr>
        </p:nvSpPr>
        <p:spPr/>
        <p:txBody>
          <a:bodyPr>
            <a:normAutofit/>
          </a:bodyPr>
          <a:lstStyle/>
          <a:p>
            <a:r>
              <a:rPr lang="en-US" dirty="0">
                <a:solidFill>
                  <a:srgbClr val="F9F4EB"/>
                </a:solidFill>
              </a:rPr>
              <a:t>Introduction</a:t>
            </a:r>
          </a:p>
          <a:p>
            <a:r>
              <a:rPr lang="en-IN" dirty="0">
                <a:solidFill>
                  <a:srgbClr val="F9F4EB"/>
                </a:solidFill>
              </a:rPr>
              <a:t>Tools and Techniques</a:t>
            </a:r>
          </a:p>
          <a:p>
            <a:r>
              <a:rPr lang="en-IN" dirty="0">
                <a:solidFill>
                  <a:srgbClr val="F9F4EB"/>
                </a:solidFill>
              </a:rPr>
              <a:t>Design of Project</a:t>
            </a:r>
          </a:p>
          <a:p>
            <a:r>
              <a:rPr lang="en-IN" dirty="0">
                <a:solidFill>
                  <a:srgbClr val="F9F4EB"/>
                </a:solidFill>
              </a:rPr>
              <a:t>Working of Project</a:t>
            </a:r>
          </a:p>
          <a:p>
            <a:r>
              <a:rPr lang="en-IN" dirty="0">
                <a:solidFill>
                  <a:srgbClr val="F9F4EB"/>
                </a:solidFill>
              </a:rPr>
              <a:t>Live Demo</a:t>
            </a:r>
          </a:p>
          <a:p>
            <a:r>
              <a:rPr lang="en-IN" dirty="0">
                <a:solidFill>
                  <a:srgbClr val="F9F4EB"/>
                </a:solidFill>
              </a:rPr>
              <a:t>References</a:t>
            </a:r>
          </a:p>
        </p:txBody>
      </p:sp>
    </p:spTree>
    <p:extLst>
      <p:ext uri="{BB962C8B-B14F-4D97-AF65-F5344CB8AC3E}">
        <p14:creationId xmlns:p14="http://schemas.microsoft.com/office/powerpoint/2010/main" val="1001358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lobal business network connection world map illustration 4413236 Vector  Art at Vecteezy">
            <a:extLst>
              <a:ext uri="{FF2B5EF4-FFF2-40B4-BE49-F238E27FC236}">
                <a16:creationId xmlns:a16="http://schemas.microsoft.com/office/drawing/2014/main" id="{509A209D-1033-1545-9D24-FA03036E4E9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1BDC24-7023-1535-3B65-4CBF99112A8D}"/>
              </a:ext>
            </a:extLst>
          </p:cNvPr>
          <p:cNvSpPr>
            <a:spLocks noGrp="1"/>
          </p:cNvSpPr>
          <p:nvPr>
            <p:ph type="title"/>
          </p:nvPr>
        </p:nvSpPr>
        <p:spPr/>
        <p:txBody>
          <a:bodyPr/>
          <a:lstStyle/>
          <a:p>
            <a:r>
              <a:rPr lang="en-US" dirty="0">
                <a:solidFill>
                  <a:srgbClr val="F9F4EB"/>
                </a:solidFill>
              </a:rPr>
              <a:t>Introduction</a:t>
            </a:r>
            <a:endParaRPr lang="en-IN" dirty="0">
              <a:solidFill>
                <a:srgbClr val="F9F4EB"/>
              </a:solidFill>
            </a:endParaRPr>
          </a:p>
        </p:txBody>
      </p:sp>
      <p:sp>
        <p:nvSpPr>
          <p:cNvPr id="3" name="Content Placeholder 2">
            <a:extLst>
              <a:ext uri="{FF2B5EF4-FFF2-40B4-BE49-F238E27FC236}">
                <a16:creationId xmlns:a16="http://schemas.microsoft.com/office/drawing/2014/main" id="{AFA33DB4-1C53-17EC-9FBC-186D80914912}"/>
              </a:ext>
            </a:extLst>
          </p:cNvPr>
          <p:cNvSpPr>
            <a:spLocks noGrp="1"/>
          </p:cNvSpPr>
          <p:nvPr>
            <p:ph idx="1"/>
          </p:nvPr>
        </p:nvSpPr>
        <p:spPr/>
        <p:txBody>
          <a:bodyPr/>
          <a:lstStyle/>
          <a:p>
            <a:r>
              <a:rPr lang="en-US" dirty="0">
                <a:solidFill>
                  <a:srgbClr val="F9F4EB"/>
                </a:solidFill>
              </a:rPr>
              <a:t>Doctor Search Website is a platform to find Doctors on various location in one click according to their respective needs.</a:t>
            </a:r>
          </a:p>
          <a:p>
            <a:r>
              <a:rPr lang="en-US" dirty="0">
                <a:solidFill>
                  <a:srgbClr val="F9F4EB"/>
                </a:solidFill>
              </a:rPr>
              <a:t>Why do we need this website? </a:t>
            </a:r>
          </a:p>
          <a:p>
            <a:pPr lvl="1"/>
            <a:r>
              <a:rPr lang="en-US" b="0" i="0" dirty="0">
                <a:solidFill>
                  <a:srgbClr val="F9F4EB"/>
                </a:solidFill>
                <a:effectLst/>
              </a:rPr>
              <a:t>It provides the features that allow patients to book appointments online, this saves time and simplifies the process for patients without the need for phone calls or visiting. </a:t>
            </a:r>
          </a:p>
          <a:p>
            <a:pPr lvl="1"/>
            <a:r>
              <a:rPr lang="en-US" dirty="0">
                <a:solidFill>
                  <a:srgbClr val="F9F4EB"/>
                </a:solidFill>
                <a:effectLst/>
              </a:rPr>
              <a:t>I</a:t>
            </a:r>
            <a:r>
              <a:rPr lang="en-US" b="0" i="0" dirty="0">
                <a:solidFill>
                  <a:srgbClr val="F9F4EB"/>
                </a:solidFill>
                <a:effectLst/>
              </a:rPr>
              <a:t>t can be challenging to find the right healthcare professional for your specific needs. A website that showcases information about doctors, including their specialties, experience, and patient reviews, helps patients make informed decisions and find doctors who are best suited for their treatment</a:t>
            </a:r>
            <a:r>
              <a:rPr lang="en-US" b="0" i="0" dirty="0">
                <a:solidFill>
                  <a:srgbClr val="374151"/>
                </a:solidFill>
                <a:effectLst/>
                <a:latin typeface="Söhne"/>
              </a:rPr>
              <a:t>.</a:t>
            </a:r>
            <a:endParaRPr lang="en-US" dirty="0">
              <a:solidFill>
                <a:srgbClr val="F9F4EB"/>
              </a:solidFill>
            </a:endParaRPr>
          </a:p>
        </p:txBody>
      </p:sp>
    </p:spTree>
    <p:extLst>
      <p:ext uri="{BB962C8B-B14F-4D97-AF65-F5344CB8AC3E}">
        <p14:creationId xmlns:p14="http://schemas.microsoft.com/office/powerpoint/2010/main" val="899807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lobal business network connection world map illustration 4413236 Vector  Art at Vecteezy">
            <a:extLst>
              <a:ext uri="{FF2B5EF4-FFF2-40B4-BE49-F238E27FC236}">
                <a16:creationId xmlns:a16="http://schemas.microsoft.com/office/drawing/2014/main" id="{72B9C2D1-6B22-9B92-D206-3BD56337ABF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8DD2B4-EEA5-F6BA-EC8E-8EE02A3A6476}"/>
              </a:ext>
            </a:extLst>
          </p:cNvPr>
          <p:cNvSpPr>
            <a:spLocks noGrp="1"/>
          </p:cNvSpPr>
          <p:nvPr>
            <p:ph type="title"/>
          </p:nvPr>
        </p:nvSpPr>
        <p:spPr/>
        <p:txBody>
          <a:bodyPr/>
          <a:lstStyle/>
          <a:p>
            <a:r>
              <a:rPr lang="en-US" dirty="0">
                <a:solidFill>
                  <a:srgbClr val="F9F4EB"/>
                </a:solidFill>
              </a:rPr>
              <a:t>Tools &amp; Techniques</a:t>
            </a:r>
            <a:endParaRPr lang="en-IN" dirty="0">
              <a:solidFill>
                <a:srgbClr val="F9F4EB"/>
              </a:solidFill>
            </a:endParaRPr>
          </a:p>
        </p:txBody>
      </p:sp>
      <p:sp>
        <p:nvSpPr>
          <p:cNvPr id="3" name="Content Placeholder 2">
            <a:extLst>
              <a:ext uri="{FF2B5EF4-FFF2-40B4-BE49-F238E27FC236}">
                <a16:creationId xmlns:a16="http://schemas.microsoft.com/office/drawing/2014/main" id="{0F3072C0-50F1-673D-2269-927BEC496EEF}"/>
              </a:ext>
            </a:extLst>
          </p:cNvPr>
          <p:cNvSpPr>
            <a:spLocks noGrp="1"/>
          </p:cNvSpPr>
          <p:nvPr>
            <p:ph idx="1"/>
          </p:nvPr>
        </p:nvSpPr>
        <p:spPr/>
        <p:txBody>
          <a:bodyPr>
            <a:normAutofit lnSpcReduction="10000"/>
          </a:bodyPr>
          <a:lstStyle/>
          <a:p>
            <a:r>
              <a:rPr lang="en-US" b="1" dirty="0">
                <a:solidFill>
                  <a:srgbClr val="F9F4EB"/>
                </a:solidFill>
              </a:rPr>
              <a:t>Design     –</a:t>
            </a:r>
            <a:r>
              <a:rPr lang="en-US" dirty="0">
                <a:solidFill>
                  <a:srgbClr val="F9F4EB"/>
                </a:solidFill>
              </a:rPr>
              <a:t> </a:t>
            </a:r>
            <a:r>
              <a:rPr lang="en-US" b="1" dirty="0">
                <a:solidFill>
                  <a:srgbClr val="F9F4EB"/>
                </a:solidFill>
              </a:rPr>
              <a:t>For designing purpose we have used Figma tool.</a:t>
            </a:r>
          </a:p>
          <a:p>
            <a:r>
              <a:rPr lang="en-US" b="1" dirty="0">
                <a:solidFill>
                  <a:srgbClr val="F9F4EB"/>
                </a:solidFill>
              </a:rPr>
              <a:t>Frontend – We have used HTML, CSS and JavaScript with the help of Locofy.ai 				     tool to generate Front-end Code.</a:t>
            </a:r>
          </a:p>
          <a:p>
            <a:r>
              <a:rPr lang="en-US" b="1" dirty="0">
                <a:solidFill>
                  <a:srgbClr val="F9F4EB"/>
                </a:solidFill>
              </a:rPr>
              <a:t>Backend</a:t>
            </a:r>
            <a:r>
              <a:rPr lang="en-US" dirty="0">
                <a:solidFill>
                  <a:srgbClr val="F9F4EB"/>
                </a:solidFill>
              </a:rPr>
              <a:t>  </a:t>
            </a:r>
            <a:r>
              <a:rPr lang="en-US" b="1" dirty="0">
                <a:solidFill>
                  <a:srgbClr val="F9F4EB"/>
                </a:solidFill>
              </a:rPr>
              <a:t>– PHP language is used to create WebService and jQuery for connecting 			     with the frontend.</a:t>
            </a:r>
          </a:p>
          <a:p>
            <a:r>
              <a:rPr lang="en-US" b="1" dirty="0">
                <a:solidFill>
                  <a:srgbClr val="F9F4EB"/>
                </a:solidFill>
              </a:rPr>
              <a:t>Database – MySql database is used to store the data of doctors.</a:t>
            </a:r>
          </a:p>
          <a:p>
            <a:r>
              <a:rPr lang="en-US" b="1" dirty="0">
                <a:solidFill>
                  <a:srgbClr val="F9F4EB"/>
                </a:solidFill>
              </a:rPr>
              <a:t>Hosting   – For public hosting, we have used 000webhost.com platform.</a:t>
            </a:r>
          </a:p>
          <a:p>
            <a:pPr marL="36900" indent="0">
              <a:buNone/>
            </a:pPr>
            <a:r>
              <a:rPr lang="en-US" b="1" dirty="0">
                <a:solidFill>
                  <a:srgbClr val="F9F4EB"/>
                </a:solidFill>
              </a:rPr>
              <a:t>    Platform</a:t>
            </a:r>
            <a:endParaRPr lang="en-IN" b="1" dirty="0">
              <a:solidFill>
                <a:srgbClr val="F9F4EB"/>
              </a:solidFill>
            </a:endParaRPr>
          </a:p>
        </p:txBody>
      </p:sp>
    </p:spTree>
    <p:extLst>
      <p:ext uri="{BB962C8B-B14F-4D97-AF65-F5344CB8AC3E}">
        <p14:creationId xmlns:p14="http://schemas.microsoft.com/office/powerpoint/2010/main" val="188887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lobal business network connection world map illustration 4413236 Vector  Art at Vecteezy">
            <a:extLst>
              <a:ext uri="{FF2B5EF4-FFF2-40B4-BE49-F238E27FC236}">
                <a16:creationId xmlns:a16="http://schemas.microsoft.com/office/drawing/2014/main" id="{C2E291C8-806A-08D3-8772-8F94E393B87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6FBD940-899F-4C12-33E4-2165394FE222}"/>
              </a:ext>
            </a:extLst>
          </p:cNvPr>
          <p:cNvSpPr>
            <a:spLocks noGrp="1"/>
          </p:cNvSpPr>
          <p:nvPr>
            <p:ph type="title"/>
          </p:nvPr>
        </p:nvSpPr>
        <p:spPr/>
        <p:txBody>
          <a:bodyPr/>
          <a:lstStyle/>
          <a:p>
            <a:r>
              <a:rPr lang="en-US" dirty="0">
                <a:solidFill>
                  <a:srgbClr val="F9F4EB"/>
                </a:solidFill>
              </a:rPr>
              <a:t>Design: By Figma</a:t>
            </a:r>
            <a:endParaRPr lang="en-IN" dirty="0">
              <a:solidFill>
                <a:srgbClr val="F9F4EB"/>
              </a:solidFill>
            </a:endParaRPr>
          </a:p>
        </p:txBody>
      </p:sp>
      <p:pic>
        <p:nvPicPr>
          <p:cNvPr id="5" name="Picture 4">
            <a:extLst>
              <a:ext uri="{FF2B5EF4-FFF2-40B4-BE49-F238E27FC236}">
                <a16:creationId xmlns:a16="http://schemas.microsoft.com/office/drawing/2014/main" id="{3D5EDD54-1B59-973A-8E13-94FA0C6B4804}"/>
              </a:ext>
            </a:extLst>
          </p:cNvPr>
          <p:cNvPicPr>
            <a:picLocks noChangeAspect="1"/>
          </p:cNvPicPr>
          <p:nvPr/>
        </p:nvPicPr>
        <p:blipFill rotWithShape="1">
          <a:blip r:embed="rId4"/>
          <a:srcRect t="8889" r="1136" b="10545"/>
          <a:stretch/>
        </p:blipFill>
        <p:spPr>
          <a:xfrm>
            <a:off x="141317" y="1632066"/>
            <a:ext cx="4048298" cy="2819400"/>
          </a:xfrm>
          <a:prstGeom prst="rect">
            <a:avLst/>
          </a:prstGeom>
        </p:spPr>
      </p:pic>
      <p:pic>
        <p:nvPicPr>
          <p:cNvPr id="7" name="Picture 6">
            <a:extLst>
              <a:ext uri="{FF2B5EF4-FFF2-40B4-BE49-F238E27FC236}">
                <a16:creationId xmlns:a16="http://schemas.microsoft.com/office/drawing/2014/main" id="{547B947A-1BD5-742B-3ADD-A3B5E67AC38C}"/>
              </a:ext>
            </a:extLst>
          </p:cNvPr>
          <p:cNvPicPr>
            <a:picLocks noChangeAspect="1"/>
          </p:cNvPicPr>
          <p:nvPr/>
        </p:nvPicPr>
        <p:blipFill rotWithShape="1">
          <a:blip r:embed="rId5"/>
          <a:srcRect t="24968" r="1159" b="5460"/>
          <a:stretch/>
        </p:blipFill>
        <p:spPr>
          <a:xfrm>
            <a:off x="141318" y="4451467"/>
            <a:ext cx="4048297" cy="2065712"/>
          </a:xfrm>
          <a:prstGeom prst="rect">
            <a:avLst/>
          </a:prstGeom>
        </p:spPr>
      </p:pic>
      <p:cxnSp>
        <p:nvCxnSpPr>
          <p:cNvPr id="9" name="Straight Arrow Connector 8">
            <a:extLst>
              <a:ext uri="{FF2B5EF4-FFF2-40B4-BE49-F238E27FC236}">
                <a16:creationId xmlns:a16="http://schemas.microsoft.com/office/drawing/2014/main" id="{5693C750-5C25-0117-EDB6-837412206FB5}"/>
              </a:ext>
            </a:extLst>
          </p:cNvPr>
          <p:cNvCxnSpPr/>
          <p:nvPr/>
        </p:nvCxnSpPr>
        <p:spPr>
          <a:xfrm>
            <a:off x="4081549" y="1770611"/>
            <a:ext cx="5793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936711-F98A-6C08-F936-6636AE541E85}"/>
              </a:ext>
            </a:extLst>
          </p:cNvPr>
          <p:cNvCxnSpPr/>
          <p:nvPr/>
        </p:nvCxnSpPr>
        <p:spPr>
          <a:xfrm>
            <a:off x="1745673" y="3429000"/>
            <a:ext cx="51705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A67497A-8637-4941-3A57-E27E639C3BFE}"/>
              </a:ext>
            </a:extLst>
          </p:cNvPr>
          <p:cNvCxnSpPr/>
          <p:nvPr/>
        </p:nvCxnSpPr>
        <p:spPr>
          <a:xfrm>
            <a:off x="3931920" y="4646815"/>
            <a:ext cx="594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24D6BB-185B-CA73-1CA4-2BF2EE635B89}"/>
              </a:ext>
            </a:extLst>
          </p:cNvPr>
          <p:cNvCxnSpPr/>
          <p:nvPr/>
        </p:nvCxnSpPr>
        <p:spPr>
          <a:xfrm>
            <a:off x="3857105" y="5843847"/>
            <a:ext cx="3059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8C8A631-4645-6005-F24C-47556F067C30}"/>
              </a:ext>
            </a:extLst>
          </p:cNvPr>
          <p:cNvSpPr/>
          <p:nvPr/>
        </p:nvSpPr>
        <p:spPr>
          <a:xfrm>
            <a:off x="10170277" y="1530929"/>
            <a:ext cx="1338349" cy="5638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9F4EB"/>
                </a:solidFill>
              </a:rPr>
              <a:t>Navigation Bar</a:t>
            </a:r>
            <a:endParaRPr lang="en-IN" dirty="0">
              <a:solidFill>
                <a:srgbClr val="F9F4EB"/>
              </a:solidFill>
            </a:endParaRPr>
          </a:p>
        </p:txBody>
      </p:sp>
      <p:sp>
        <p:nvSpPr>
          <p:cNvPr id="17" name="Rectangle 16">
            <a:extLst>
              <a:ext uri="{FF2B5EF4-FFF2-40B4-BE49-F238E27FC236}">
                <a16:creationId xmlns:a16="http://schemas.microsoft.com/office/drawing/2014/main" id="{829F40D4-A532-5583-920E-65E6B7EB7A2A}"/>
              </a:ext>
            </a:extLst>
          </p:cNvPr>
          <p:cNvSpPr/>
          <p:nvPr/>
        </p:nvSpPr>
        <p:spPr>
          <a:xfrm>
            <a:off x="7055773" y="3137016"/>
            <a:ext cx="1338349" cy="5839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9F4EB"/>
                </a:solidFill>
              </a:rPr>
              <a:t>Search Button</a:t>
            </a:r>
            <a:endParaRPr lang="en-IN" dirty="0">
              <a:solidFill>
                <a:srgbClr val="F9F4EB"/>
              </a:solidFill>
            </a:endParaRPr>
          </a:p>
        </p:txBody>
      </p:sp>
      <p:sp>
        <p:nvSpPr>
          <p:cNvPr id="18" name="Rectangle 17">
            <a:extLst>
              <a:ext uri="{FF2B5EF4-FFF2-40B4-BE49-F238E27FC236}">
                <a16:creationId xmlns:a16="http://schemas.microsoft.com/office/drawing/2014/main" id="{BF48A560-0BD8-9A2A-482A-60F036DF8C7B}"/>
              </a:ext>
            </a:extLst>
          </p:cNvPr>
          <p:cNvSpPr/>
          <p:nvPr/>
        </p:nvSpPr>
        <p:spPr>
          <a:xfrm>
            <a:off x="10170277" y="4190308"/>
            <a:ext cx="1592232" cy="9130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9F4EB"/>
                </a:solidFill>
              </a:rPr>
              <a:t>Steps for getting Consultations</a:t>
            </a:r>
            <a:endParaRPr lang="en-IN" dirty="0">
              <a:solidFill>
                <a:srgbClr val="F9F4EB"/>
              </a:solidFill>
            </a:endParaRPr>
          </a:p>
        </p:txBody>
      </p:sp>
      <p:sp>
        <p:nvSpPr>
          <p:cNvPr id="19" name="Rectangle 18">
            <a:extLst>
              <a:ext uri="{FF2B5EF4-FFF2-40B4-BE49-F238E27FC236}">
                <a16:creationId xmlns:a16="http://schemas.microsoft.com/office/drawing/2014/main" id="{1E262F7C-DD2F-78D1-F8B8-E3B475BA66BD}"/>
              </a:ext>
            </a:extLst>
          </p:cNvPr>
          <p:cNvSpPr/>
          <p:nvPr/>
        </p:nvSpPr>
        <p:spPr>
          <a:xfrm>
            <a:off x="7055772" y="5344909"/>
            <a:ext cx="1338349" cy="9978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9F4EB"/>
                </a:solidFill>
              </a:rPr>
              <a:t>Information Regarding Qualities</a:t>
            </a:r>
            <a:endParaRPr lang="en-IN" dirty="0">
              <a:solidFill>
                <a:srgbClr val="F9F4EB"/>
              </a:solidFill>
            </a:endParaRPr>
          </a:p>
        </p:txBody>
      </p:sp>
    </p:spTree>
    <p:extLst>
      <p:ext uri="{BB962C8B-B14F-4D97-AF65-F5344CB8AC3E}">
        <p14:creationId xmlns:p14="http://schemas.microsoft.com/office/powerpoint/2010/main" val="4471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lobal business network connection world map illustration 4413236 Vector  Art at Vecteezy">
            <a:extLst>
              <a:ext uri="{FF2B5EF4-FFF2-40B4-BE49-F238E27FC236}">
                <a16:creationId xmlns:a16="http://schemas.microsoft.com/office/drawing/2014/main" id="{DD2CD456-9FC3-5B37-1257-FF1DAF51A58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36604E-69D0-D178-A633-9FE75C5D533C}"/>
              </a:ext>
            </a:extLst>
          </p:cNvPr>
          <p:cNvSpPr>
            <a:spLocks noGrp="1"/>
          </p:cNvSpPr>
          <p:nvPr>
            <p:ph type="title"/>
          </p:nvPr>
        </p:nvSpPr>
        <p:spPr/>
        <p:txBody>
          <a:bodyPr>
            <a:normAutofit/>
          </a:bodyPr>
          <a:lstStyle/>
          <a:p>
            <a:r>
              <a:rPr lang="en-US" sz="4000" dirty="0"/>
              <a:t>Locofy: Helps to export code from Website layout</a:t>
            </a:r>
            <a:endParaRPr lang="en-IN" sz="4000" dirty="0"/>
          </a:p>
        </p:txBody>
      </p:sp>
      <p:pic>
        <p:nvPicPr>
          <p:cNvPr id="6" name="Picture 5">
            <a:extLst>
              <a:ext uri="{FF2B5EF4-FFF2-40B4-BE49-F238E27FC236}">
                <a16:creationId xmlns:a16="http://schemas.microsoft.com/office/drawing/2014/main" id="{241E2AD5-8179-19FF-22C1-F727B6AFC1C3}"/>
              </a:ext>
            </a:extLst>
          </p:cNvPr>
          <p:cNvPicPr>
            <a:picLocks noChangeAspect="1"/>
          </p:cNvPicPr>
          <p:nvPr/>
        </p:nvPicPr>
        <p:blipFill>
          <a:blip r:embed="rId4"/>
          <a:stretch>
            <a:fillRect/>
          </a:stretch>
        </p:blipFill>
        <p:spPr>
          <a:xfrm>
            <a:off x="233274" y="2041862"/>
            <a:ext cx="4960163" cy="4412204"/>
          </a:xfrm>
          <a:prstGeom prst="rect">
            <a:avLst/>
          </a:prstGeom>
          <a:ln w="28575">
            <a:solidFill>
              <a:srgbClr val="002060"/>
            </a:solidFill>
          </a:ln>
        </p:spPr>
      </p:pic>
      <p:sp>
        <p:nvSpPr>
          <p:cNvPr id="9" name="Arrow: Right 8">
            <a:extLst>
              <a:ext uri="{FF2B5EF4-FFF2-40B4-BE49-F238E27FC236}">
                <a16:creationId xmlns:a16="http://schemas.microsoft.com/office/drawing/2014/main" id="{30800D37-259C-F8ED-E9A8-EC97E89574E1}"/>
              </a:ext>
            </a:extLst>
          </p:cNvPr>
          <p:cNvSpPr/>
          <p:nvPr/>
        </p:nvSpPr>
        <p:spPr>
          <a:xfrm>
            <a:off x="5557421" y="3429000"/>
            <a:ext cx="1198486" cy="858915"/>
          </a:xfrm>
          <a:prstGeom prst="rightArrow">
            <a:avLst/>
          </a:prstGeom>
          <a:gradFill flip="none" rotWithShape="1">
            <a:gsLst>
              <a:gs pos="0">
                <a:srgbClr val="406976">
                  <a:shade val="30000"/>
                  <a:satMod val="115000"/>
                </a:srgbClr>
              </a:gs>
              <a:gs pos="50000">
                <a:srgbClr val="406976">
                  <a:shade val="67500"/>
                  <a:satMod val="115000"/>
                </a:srgbClr>
              </a:gs>
              <a:gs pos="100000">
                <a:srgbClr val="406976">
                  <a:shade val="100000"/>
                  <a:satMod val="115000"/>
                </a:srgbClr>
              </a:gs>
            </a:gsLst>
            <a:path path="circle">
              <a:fillToRect l="50000" t="50000" r="50000" b="50000"/>
            </a:path>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B292F94B-EDB1-C962-E034-365348C400FA}"/>
              </a:ext>
            </a:extLst>
          </p:cNvPr>
          <p:cNvPicPr>
            <a:picLocks noChangeAspect="1"/>
          </p:cNvPicPr>
          <p:nvPr/>
        </p:nvPicPr>
        <p:blipFill rotWithShape="1">
          <a:blip r:embed="rId5"/>
          <a:srcRect l="2" r="44137"/>
          <a:stretch/>
        </p:blipFill>
        <p:spPr>
          <a:xfrm>
            <a:off x="7119891" y="2041862"/>
            <a:ext cx="4904037" cy="4412204"/>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43913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lobal business network connection world map illustration 4413236 Vector  Art at Vecteezy">
            <a:extLst>
              <a:ext uri="{FF2B5EF4-FFF2-40B4-BE49-F238E27FC236}">
                <a16:creationId xmlns:a16="http://schemas.microsoft.com/office/drawing/2014/main" id="{73ED33A7-D085-99EB-5B09-C948D9D37B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5AE11F-4DA8-6231-F16E-1FAA25252CBC}"/>
              </a:ext>
            </a:extLst>
          </p:cNvPr>
          <p:cNvSpPr>
            <a:spLocks noGrp="1"/>
          </p:cNvSpPr>
          <p:nvPr>
            <p:ph type="title"/>
          </p:nvPr>
        </p:nvSpPr>
        <p:spPr/>
        <p:txBody>
          <a:bodyPr/>
          <a:lstStyle/>
          <a:p>
            <a:r>
              <a:rPr lang="en-US" dirty="0">
                <a:solidFill>
                  <a:srgbClr val="F9F4EB"/>
                </a:solidFill>
              </a:rPr>
              <a:t>Working of Project</a:t>
            </a:r>
            <a:endParaRPr lang="en-IN" dirty="0">
              <a:solidFill>
                <a:srgbClr val="F9F4EB"/>
              </a:solidFill>
            </a:endParaRPr>
          </a:p>
        </p:txBody>
      </p:sp>
      <p:sp>
        <p:nvSpPr>
          <p:cNvPr id="3" name="Content Placeholder 2">
            <a:extLst>
              <a:ext uri="{FF2B5EF4-FFF2-40B4-BE49-F238E27FC236}">
                <a16:creationId xmlns:a16="http://schemas.microsoft.com/office/drawing/2014/main" id="{B329AF2B-921B-2D52-ABEA-AA23BD6A35FB}"/>
              </a:ext>
            </a:extLst>
          </p:cNvPr>
          <p:cNvSpPr>
            <a:spLocks noGrp="1"/>
          </p:cNvSpPr>
          <p:nvPr>
            <p:ph idx="1"/>
          </p:nvPr>
        </p:nvSpPr>
        <p:spPr>
          <a:xfrm>
            <a:off x="919119" y="2228295"/>
            <a:ext cx="10353762" cy="3906498"/>
          </a:xfrm>
        </p:spPr>
        <p:txBody>
          <a:bodyPr/>
          <a:lstStyle/>
          <a:p>
            <a:r>
              <a:rPr lang="en-US" dirty="0">
                <a:solidFill>
                  <a:srgbClr val="F9F4EB"/>
                </a:solidFill>
              </a:rPr>
              <a:t>After entering the details by user press search button.</a:t>
            </a:r>
          </a:p>
          <a:p>
            <a:r>
              <a:rPr lang="en-US" dirty="0">
                <a:solidFill>
                  <a:srgbClr val="F9F4EB"/>
                </a:solidFill>
              </a:rPr>
              <a:t>Then a request </a:t>
            </a:r>
            <a:r>
              <a:rPr lang="en-IN" dirty="0">
                <a:solidFill>
                  <a:srgbClr val="F9F4EB"/>
                </a:solidFill>
              </a:rPr>
              <a:t>will be sent to the backend through jQuery for doctors’ data.</a:t>
            </a:r>
          </a:p>
          <a:p>
            <a:r>
              <a:rPr lang="en-IN" dirty="0">
                <a:solidFill>
                  <a:srgbClr val="F9F4EB"/>
                </a:solidFill>
              </a:rPr>
              <a:t>Now backend web service will fetch doctor data from the database.</a:t>
            </a:r>
          </a:p>
          <a:p>
            <a:r>
              <a:rPr lang="en-IN" dirty="0">
                <a:solidFill>
                  <a:srgbClr val="F9F4EB"/>
                </a:solidFill>
              </a:rPr>
              <a:t>Now data will be sent to the backend web service.</a:t>
            </a:r>
          </a:p>
          <a:p>
            <a:r>
              <a:rPr lang="en-IN" dirty="0">
                <a:solidFill>
                  <a:srgbClr val="F9F4EB"/>
                </a:solidFill>
              </a:rPr>
              <a:t>From the backend web service, data will be fetched by jQuery and will show on the front end.</a:t>
            </a:r>
          </a:p>
        </p:txBody>
      </p:sp>
    </p:spTree>
    <p:extLst>
      <p:ext uri="{BB962C8B-B14F-4D97-AF65-F5344CB8AC3E}">
        <p14:creationId xmlns:p14="http://schemas.microsoft.com/office/powerpoint/2010/main" val="141469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5" name="Picture 2" descr="Global business network connection world map illustration 4413236 Vector  Art at Vecteezy">
            <a:extLst>
              <a:ext uri="{FF2B5EF4-FFF2-40B4-BE49-F238E27FC236}">
                <a16:creationId xmlns:a16="http://schemas.microsoft.com/office/drawing/2014/main" id="{1A17F0E5-9A45-2EC9-A37C-2BB022C70F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886" y="0"/>
            <a:ext cx="1216809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3377606052"/>
              </p:ext>
            </p:extLst>
          </p:nvPr>
        </p:nvGraphicFramePr>
        <p:xfrm>
          <a:off x="790113" y="928824"/>
          <a:ext cx="10353675" cy="3242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6" name="Group 15">
            <a:extLst>
              <a:ext uri="{FF2B5EF4-FFF2-40B4-BE49-F238E27FC236}">
                <a16:creationId xmlns:a16="http://schemas.microsoft.com/office/drawing/2014/main" id="{045D6F53-2CC4-96FB-DD0D-8AA358207720}"/>
              </a:ext>
            </a:extLst>
          </p:cNvPr>
          <p:cNvGrpSpPr/>
          <p:nvPr/>
        </p:nvGrpSpPr>
        <p:grpSpPr>
          <a:xfrm rot="10800000">
            <a:off x="3783586" y="2578872"/>
            <a:ext cx="576610" cy="674525"/>
            <a:chOff x="3000947" y="1284022"/>
            <a:chExt cx="576610" cy="674525"/>
          </a:xfrm>
        </p:grpSpPr>
        <p:sp>
          <p:nvSpPr>
            <p:cNvPr id="17" name="Arrow: Right 16">
              <a:extLst>
                <a:ext uri="{FF2B5EF4-FFF2-40B4-BE49-F238E27FC236}">
                  <a16:creationId xmlns:a16="http://schemas.microsoft.com/office/drawing/2014/main" id="{D4F45D08-D7D7-5DBD-2A9E-82B82109F680}"/>
                </a:ext>
              </a:extLst>
            </p:cNvPr>
            <p:cNvSpPr/>
            <p:nvPr/>
          </p:nvSpPr>
          <p:spPr>
            <a:xfrm>
              <a:off x="3000947" y="1284022"/>
              <a:ext cx="576610" cy="674525"/>
            </a:xfrm>
            <a:prstGeom prst="rightArrow">
              <a:avLst>
                <a:gd name="adj1" fmla="val 60000"/>
                <a:gd name="adj2" fmla="val 50000"/>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8" name="Arrow: Right 4">
              <a:extLst>
                <a:ext uri="{FF2B5EF4-FFF2-40B4-BE49-F238E27FC236}">
                  <a16:creationId xmlns:a16="http://schemas.microsoft.com/office/drawing/2014/main" id="{64205612-8F2D-CB0C-A62B-D9A2DFC78FAB}"/>
                </a:ext>
              </a:extLst>
            </p:cNvPr>
            <p:cNvSpPr txBox="1"/>
            <p:nvPr/>
          </p:nvSpPr>
          <p:spPr>
            <a:xfrm>
              <a:off x="3000947" y="1418927"/>
              <a:ext cx="403627" cy="4047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kern="1200" dirty="0"/>
            </a:p>
          </p:txBody>
        </p:sp>
      </p:grpSp>
      <p:grpSp>
        <p:nvGrpSpPr>
          <p:cNvPr id="22" name="Group 21">
            <a:extLst>
              <a:ext uri="{FF2B5EF4-FFF2-40B4-BE49-F238E27FC236}">
                <a16:creationId xmlns:a16="http://schemas.microsoft.com/office/drawing/2014/main" id="{A9CF26FD-E3E1-12C1-C265-9F3130C5CA68}"/>
              </a:ext>
            </a:extLst>
          </p:cNvPr>
          <p:cNvGrpSpPr/>
          <p:nvPr/>
        </p:nvGrpSpPr>
        <p:grpSpPr>
          <a:xfrm rot="10800000">
            <a:off x="7543501" y="2578873"/>
            <a:ext cx="576610" cy="674525"/>
            <a:chOff x="6808754" y="1284022"/>
            <a:chExt cx="576610" cy="674525"/>
          </a:xfrm>
        </p:grpSpPr>
        <p:sp>
          <p:nvSpPr>
            <p:cNvPr id="23" name="Arrow: Right 22">
              <a:extLst>
                <a:ext uri="{FF2B5EF4-FFF2-40B4-BE49-F238E27FC236}">
                  <a16:creationId xmlns:a16="http://schemas.microsoft.com/office/drawing/2014/main" id="{D496FFC1-6733-7DC7-147A-36C5D33863AE}"/>
                </a:ext>
              </a:extLst>
            </p:cNvPr>
            <p:cNvSpPr/>
            <p:nvPr/>
          </p:nvSpPr>
          <p:spPr>
            <a:xfrm>
              <a:off x="6808754" y="1284022"/>
              <a:ext cx="576610" cy="674525"/>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4" name="Arrow: Right 4">
              <a:extLst>
                <a:ext uri="{FF2B5EF4-FFF2-40B4-BE49-F238E27FC236}">
                  <a16:creationId xmlns:a16="http://schemas.microsoft.com/office/drawing/2014/main" id="{FF7F20BE-BBF7-B456-60A9-D979444D9D71}"/>
                </a:ext>
              </a:extLst>
            </p:cNvPr>
            <p:cNvSpPr txBox="1"/>
            <p:nvPr/>
          </p:nvSpPr>
          <p:spPr>
            <a:xfrm>
              <a:off x="6808754" y="1418927"/>
              <a:ext cx="403627" cy="4047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kern="1200" dirty="0"/>
            </a:p>
          </p:txBody>
        </p:sp>
      </p:grpSp>
      <p:pic>
        <p:nvPicPr>
          <p:cNvPr id="27" name="Picture 26">
            <a:extLst>
              <a:ext uri="{FF2B5EF4-FFF2-40B4-BE49-F238E27FC236}">
                <a16:creationId xmlns:a16="http://schemas.microsoft.com/office/drawing/2014/main" id="{08D8629D-347A-4523-42B2-17FA110473F4}"/>
              </a:ext>
            </a:extLst>
          </p:cNvPr>
          <p:cNvPicPr>
            <a:picLocks noChangeAspect="1"/>
          </p:cNvPicPr>
          <p:nvPr/>
        </p:nvPicPr>
        <p:blipFill rotWithShape="1">
          <a:blip r:embed="rId10"/>
          <a:srcRect t="7118" r="3823" b="34479"/>
          <a:stretch/>
        </p:blipFill>
        <p:spPr>
          <a:xfrm>
            <a:off x="222589" y="4171395"/>
            <a:ext cx="3733980" cy="1061663"/>
          </a:xfrm>
          <a:prstGeom prst="rect">
            <a:avLst/>
          </a:prstGeom>
        </p:spPr>
      </p:pic>
      <p:pic>
        <p:nvPicPr>
          <p:cNvPr id="1026" name="Picture 2">
            <a:extLst>
              <a:ext uri="{FF2B5EF4-FFF2-40B4-BE49-F238E27FC236}">
                <a16:creationId xmlns:a16="http://schemas.microsoft.com/office/drawing/2014/main" id="{465E0D10-9A7C-5812-1493-01941D7D0C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5115" y="4202464"/>
            <a:ext cx="3057436" cy="1061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Connect MySQL Database With PHP | Tutorials24x7">
            <a:extLst>
              <a:ext uri="{FF2B5EF4-FFF2-40B4-BE49-F238E27FC236}">
                <a16:creationId xmlns:a16="http://schemas.microsoft.com/office/drawing/2014/main" id="{234CD52E-E3AB-723C-043D-C678C95ECD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91097" y="4202464"/>
            <a:ext cx="3240996" cy="107120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297ED76D-169C-D65F-3A1E-FA195B8D9931}"/>
              </a:ext>
            </a:extLst>
          </p:cNvPr>
          <p:cNvGrpSpPr/>
          <p:nvPr/>
        </p:nvGrpSpPr>
        <p:grpSpPr>
          <a:xfrm rot="10800000">
            <a:off x="4036903" y="4733295"/>
            <a:ext cx="424967" cy="453616"/>
            <a:chOff x="3000947" y="1284022"/>
            <a:chExt cx="576610" cy="674525"/>
          </a:xfrm>
        </p:grpSpPr>
        <p:sp>
          <p:nvSpPr>
            <p:cNvPr id="29" name="Arrow: Right 28">
              <a:extLst>
                <a:ext uri="{FF2B5EF4-FFF2-40B4-BE49-F238E27FC236}">
                  <a16:creationId xmlns:a16="http://schemas.microsoft.com/office/drawing/2014/main" id="{769E47BA-A201-D9EE-E700-CC7DBFA7E0CC}"/>
                </a:ext>
              </a:extLst>
            </p:cNvPr>
            <p:cNvSpPr/>
            <p:nvPr/>
          </p:nvSpPr>
          <p:spPr>
            <a:xfrm>
              <a:off x="3000947" y="1284022"/>
              <a:ext cx="576610" cy="674525"/>
            </a:xfrm>
            <a:prstGeom prst="rightArrow">
              <a:avLst>
                <a:gd name="adj1" fmla="val 60000"/>
                <a:gd name="adj2" fmla="val 50000"/>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0" name="Arrow: Right 4">
              <a:extLst>
                <a:ext uri="{FF2B5EF4-FFF2-40B4-BE49-F238E27FC236}">
                  <a16:creationId xmlns:a16="http://schemas.microsoft.com/office/drawing/2014/main" id="{40B11835-6478-D549-AF4B-46780B6771AC}"/>
                </a:ext>
              </a:extLst>
            </p:cNvPr>
            <p:cNvSpPr txBox="1"/>
            <p:nvPr/>
          </p:nvSpPr>
          <p:spPr>
            <a:xfrm>
              <a:off x="3000947" y="1418927"/>
              <a:ext cx="403627" cy="4047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kern="1200" dirty="0"/>
            </a:p>
          </p:txBody>
        </p:sp>
      </p:grpSp>
      <p:grpSp>
        <p:nvGrpSpPr>
          <p:cNvPr id="32" name="Group 31">
            <a:extLst>
              <a:ext uri="{FF2B5EF4-FFF2-40B4-BE49-F238E27FC236}">
                <a16:creationId xmlns:a16="http://schemas.microsoft.com/office/drawing/2014/main" id="{74978451-41D4-2C78-E051-B8742715D0B5}"/>
              </a:ext>
            </a:extLst>
          </p:cNvPr>
          <p:cNvGrpSpPr/>
          <p:nvPr/>
        </p:nvGrpSpPr>
        <p:grpSpPr>
          <a:xfrm>
            <a:off x="4089814" y="4256684"/>
            <a:ext cx="424967" cy="453616"/>
            <a:chOff x="3000947" y="1284022"/>
            <a:chExt cx="576610" cy="674525"/>
          </a:xfrm>
        </p:grpSpPr>
        <p:sp>
          <p:nvSpPr>
            <p:cNvPr id="33" name="Arrow: Right 32">
              <a:extLst>
                <a:ext uri="{FF2B5EF4-FFF2-40B4-BE49-F238E27FC236}">
                  <a16:creationId xmlns:a16="http://schemas.microsoft.com/office/drawing/2014/main" id="{54277D7D-4104-F0B5-556F-90DFC5958B0D}"/>
                </a:ext>
              </a:extLst>
            </p:cNvPr>
            <p:cNvSpPr/>
            <p:nvPr/>
          </p:nvSpPr>
          <p:spPr>
            <a:xfrm>
              <a:off x="3000947" y="1284022"/>
              <a:ext cx="576610" cy="674525"/>
            </a:xfrm>
            <a:prstGeom prst="rightArrow">
              <a:avLst>
                <a:gd name="adj1" fmla="val 60000"/>
                <a:gd name="adj2" fmla="val 50000"/>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4" name="Arrow: Right 4">
              <a:extLst>
                <a:ext uri="{FF2B5EF4-FFF2-40B4-BE49-F238E27FC236}">
                  <a16:creationId xmlns:a16="http://schemas.microsoft.com/office/drawing/2014/main" id="{616EBAF7-1F48-8EED-403E-0E9CD1C65DAA}"/>
                </a:ext>
              </a:extLst>
            </p:cNvPr>
            <p:cNvSpPr txBox="1"/>
            <p:nvPr/>
          </p:nvSpPr>
          <p:spPr>
            <a:xfrm>
              <a:off x="3000947" y="1418927"/>
              <a:ext cx="403627" cy="4047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kern="1200" dirty="0"/>
            </a:p>
          </p:txBody>
        </p:sp>
      </p:grpSp>
      <p:grpSp>
        <p:nvGrpSpPr>
          <p:cNvPr id="35" name="Group 34">
            <a:extLst>
              <a:ext uri="{FF2B5EF4-FFF2-40B4-BE49-F238E27FC236}">
                <a16:creationId xmlns:a16="http://schemas.microsoft.com/office/drawing/2014/main" id="{7CEFC4D9-CDBE-AC9A-2017-72752E0FE69D}"/>
              </a:ext>
            </a:extLst>
          </p:cNvPr>
          <p:cNvGrpSpPr/>
          <p:nvPr/>
        </p:nvGrpSpPr>
        <p:grpSpPr>
          <a:xfrm rot="10800000">
            <a:off x="7716484" y="4703140"/>
            <a:ext cx="449116" cy="513925"/>
            <a:chOff x="6808754" y="1284022"/>
            <a:chExt cx="576610" cy="674525"/>
          </a:xfrm>
        </p:grpSpPr>
        <p:sp>
          <p:nvSpPr>
            <p:cNvPr id="36" name="Arrow: Right 35">
              <a:extLst>
                <a:ext uri="{FF2B5EF4-FFF2-40B4-BE49-F238E27FC236}">
                  <a16:creationId xmlns:a16="http://schemas.microsoft.com/office/drawing/2014/main" id="{8D2D9314-B913-3E87-9568-1FC371E2117A}"/>
                </a:ext>
              </a:extLst>
            </p:cNvPr>
            <p:cNvSpPr/>
            <p:nvPr/>
          </p:nvSpPr>
          <p:spPr>
            <a:xfrm>
              <a:off x="6808754" y="1284022"/>
              <a:ext cx="576610" cy="674525"/>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Arrow: Right 4">
              <a:extLst>
                <a:ext uri="{FF2B5EF4-FFF2-40B4-BE49-F238E27FC236}">
                  <a16:creationId xmlns:a16="http://schemas.microsoft.com/office/drawing/2014/main" id="{F6552596-7A47-7E97-8A27-D1EB37C9E938}"/>
                </a:ext>
              </a:extLst>
            </p:cNvPr>
            <p:cNvSpPr txBox="1"/>
            <p:nvPr/>
          </p:nvSpPr>
          <p:spPr>
            <a:xfrm>
              <a:off x="6808754" y="1418927"/>
              <a:ext cx="403627" cy="4047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kern="1200" dirty="0"/>
            </a:p>
          </p:txBody>
        </p:sp>
      </p:grpSp>
      <p:grpSp>
        <p:nvGrpSpPr>
          <p:cNvPr id="38" name="Group 37">
            <a:extLst>
              <a:ext uri="{FF2B5EF4-FFF2-40B4-BE49-F238E27FC236}">
                <a16:creationId xmlns:a16="http://schemas.microsoft.com/office/drawing/2014/main" id="{C4A98F89-4608-75CC-8976-F88BFE95FA84}"/>
              </a:ext>
            </a:extLst>
          </p:cNvPr>
          <p:cNvGrpSpPr/>
          <p:nvPr/>
        </p:nvGrpSpPr>
        <p:grpSpPr>
          <a:xfrm>
            <a:off x="7785796" y="4200413"/>
            <a:ext cx="449116" cy="513925"/>
            <a:chOff x="6808754" y="1284022"/>
            <a:chExt cx="576610" cy="674525"/>
          </a:xfrm>
        </p:grpSpPr>
        <p:sp>
          <p:nvSpPr>
            <p:cNvPr id="39" name="Arrow: Right 38">
              <a:extLst>
                <a:ext uri="{FF2B5EF4-FFF2-40B4-BE49-F238E27FC236}">
                  <a16:creationId xmlns:a16="http://schemas.microsoft.com/office/drawing/2014/main" id="{C9C09EFE-1383-4988-36DE-83E6E74DF910}"/>
                </a:ext>
              </a:extLst>
            </p:cNvPr>
            <p:cNvSpPr/>
            <p:nvPr/>
          </p:nvSpPr>
          <p:spPr>
            <a:xfrm>
              <a:off x="6808754" y="1284022"/>
              <a:ext cx="576610" cy="674525"/>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0" name="Arrow: Right 4">
              <a:extLst>
                <a:ext uri="{FF2B5EF4-FFF2-40B4-BE49-F238E27FC236}">
                  <a16:creationId xmlns:a16="http://schemas.microsoft.com/office/drawing/2014/main" id="{4DE59868-0750-F95A-1A14-56401B4C3BB1}"/>
                </a:ext>
              </a:extLst>
            </p:cNvPr>
            <p:cNvSpPr txBox="1"/>
            <p:nvPr/>
          </p:nvSpPr>
          <p:spPr>
            <a:xfrm>
              <a:off x="6808754" y="1418927"/>
              <a:ext cx="403627" cy="4047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b="1" kern="1200" dirty="0"/>
            </a:p>
          </p:txBody>
        </p:sp>
      </p:grpSp>
    </p:spTree>
    <p:extLst>
      <p:ext uri="{BB962C8B-B14F-4D97-AF65-F5344CB8AC3E}">
        <p14:creationId xmlns:p14="http://schemas.microsoft.com/office/powerpoint/2010/main" val="26890897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{DE63E60A-8BD4-4ED8-ACB4-B25DC17C6497}tf12214701_win32</Template>
  <TotalTime>412</TotalTime>
  <Words>863</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Goudy Old Style</vt:lpstr>
      <vt:lpstr>Söhne</vt:lpstr>
      <vt:lpstr>Wingdings 2</vt:lpstr>
      <vt:lpstr>SlateVTI</vt:lpstr>
      <vt:lpstr>Doctor Search Website</vt:lpstr>
      <vt:lpstr>Task Name: Develop a Doctor Search Website</vt:lpstr>
      <vt:lpstr>Agenda</vt:lpstr>
      <vt:lpstr>Introduction</vt:lpstr>
      <vt:lpstr>Tools &amp; Techniques</vt:lpstr>
      <vt:lpstr>Design: By Figma</vt:lpstr>
      <vt:lpstr>Locofy: Helps to export code from Website layout</vt:lpstr>
      <vt:lpstr>Working of Project</vt:lpstr>
      <vt:lpstr>PowerPoint Presentation</vt:lpstr>
      <vt:lpstr>Backend</vt:lpstr>
      <vt:lpstr>Database</vt:lpstr>
      <vt:lpstr>Hosting Platform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Doctor Search Website</dc:title>
  <dc:creator>Milind Rathore</dc:creator>
  <cp:lastModifiedBy>Milind Rathore</cp:lastModifiedBy>
  <cp:revision>12</cp:revision>
  <dcterms:created xsi:type="dcterms:W3CDTF">2023-06-13T10:15:49Z</dcterms:created>
  <dcterms:modified xsi:type="dcterms:W3CDTF">2023-06-14T11:59:51Z</dcterms:modified>
</cp:coreProperties>
</file>